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6"/>
  </p:notesMasterIdLst>
  <p:sldIdLst>
    <p:sldId id="308" r:id="rId2"/>
    <p:sldId id="258" r:id="rId3"/>
    <p:sldId id="259" r:id="rId4"/>
    <p:sldId id="260" r:id="rId5"/>
    <p:sldId id="261" r:id="rId6"/>
    <p:sldId id="262" r:id="rId7"/>
    <p:sldId id="285" r:id="rId8"/>
    <p:sldId id="286" r:id="rId9"/>
    <p:sldId id="287" r:id="rId10"/>
    <p:sldId id="288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4" r:id="rId24"/>
    <p:sldId id="341" r:id="rId25"/>
    <p:sldId id="340" r:id="rId26"/>
    <p:sldId id="339" r:id="rId27"/>
    <p:sldId id="336" r:id="rId28"/>
    <p:sldId id="334" r:id="rId29"/>
    <p:sldId id="333" r:id="rId30"/>
    <p:sldId id="332" r:id="rId31"/>
    <p:sldId id="331" r:id="rId32"/>
    <p:sldId id="325" r:id="rId33"/>
    <p:sldId id="338" r:id="rId34"/>
    <p:sldId id="337" r:id="rId35"/>
    <p:sldId id="346" r:id="rId36"/>
    <p:sldId id="347" r:id="rId37"/>
    <p:sldId id="345" r:id="rId38"/>
    <p:sldId id="344" r:id="rId39"/>
    <p:sldId id="343" r:id="rId40"/>
    <p:sldId id="342" r:id="rId41"/>
    <p:sldId id="329" r:id="rId42"/>
    <p:sldId id="330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10" r:id="rId55"/>
  </p:sldIdLst>
  <p:sldSz cx="9144000" cy="5143500" type="screen16x9"/>
  <p:notesSz cx="9144000" cy="5143500"/>
  <p:embeddedFontLst>
    <p:embeddedFont>
      <p:font typeface="Sitka Display" pitchFamily="2" charset="0"/>
      <p:regular r:id="rId57"/>
      <p:bold r:id="rId58"/>
      <p:italic r:id="rId59"/>
      <p:boldItalic r:id="rId60"/>
    </p:embeddedFont>
    <p:embeddedFont>
      <p:font typeface="Open Sans" charset="0"/>
      <p:regular r:id="rId61"/>
      <p:bold r:id="rId62"/>
      <p:italic r:id="rId63"/>
      <p:boldItalic r:id="rId64"/>
    </p:embeddedFont>
    <p:embeddedFont>
      <p:font typeface="Wingdings 3" pitchFamily="18" charset="2"/>
      <p:regular r:id="rId65"/>
    </p:embeddedFont>
    <p:embeddedFont>
      <p:font typeface="Gill Sans MT" pitchFamily="34" charset="0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9" d="100"/>
          <a:sy n="119" d="100"/>
        </p:scale>
        <p:origin x="-39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pPr/>
              <a:t>12/17/2022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8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75421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810763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51821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815396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90968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52352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79667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8B2A4241-B01B-4B51-8C22-8C5BCA7CB4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A01F8BB-9232-40AB-BEE9-1A6B17A2AABF}"/>
              </a:ext>
            </a:extLst>
          </p:cNvPr>
          <p:cNvSpPr/>
          <p:nvPr/>
        </p:nvSpPr>
        <p:spPr>
          <a:xfrm>
            <a:off x="774703" y="1417637"/>
            <a:ext cx="1850529" cy="2192337"/>
          </a:xfrm>
          <a:prstGeom prst="rect">
            <a:avLst/>
          </a:prstGeom>
          <a:noFill/>
          <a:ln w="6350" cap="flat">
            <a:solidFill>
              <a:schemeClr val="tx1">
                <a:alpha val="48000"/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3" name="Rectangle 20">
            <a:extLst>
              <a:ext uri="{6DC4E670-B8D8-437C-8673-190ED9FE858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62B9CF5-76D0-498C-AEAF-0BD4059B1ED3}"/>
              </a:ext>
            </a:extLst>
          </p:cNvPr>
          <p:cNvSpPr/>
          <p:nvPr/>
        </p:nvSpPr>
        <p:spPr>
          <a:xfrm>
            <a:off x="2774950" y="1417637"/>
            <a:ext cx="3580319" cy="2192337"/>
          </a:xfrm>
          <a:prstGeom prst="rect">
            <a:avLst/>
          </a:prstGeom>
          <a:noFill/>
          <a:ln w="6350" cap="flat">
            <a:solidFill>
              <a:schemeClr val="tx1">
                <a:alpha val="48000"/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Rectangle 22">
            <a:extLst>
              <a:ext uri="{BDDA44AA-D435-4CF3-9250-681A0FCC5C1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1014C34-46E7-46A0-973D-E9F56302A73E}"/>
              </a:ext>
            </a:extLst>
          </p:cNvPr>
          <p:cNvSpPr/>
          <p:nvPr/>
        </p:nvSpPr>
        <p:spPr>
          <a:xfrm>
            <a:off x="6496050" y="1417637"/>
            <a:ext cx="1882776" cy="2192337"/>
          </a:xfrm>
          <a:custGeom>
            <a:avLst/>
            <a:gdLst/>
            <a:ahLst/>
            <a:cxnLst/>
            <a:rect l="0" t="0" r="r" b="b"/>
            <a:pathLst>
              <a:path w="1882776" h="2192337">
                <a:moveTo>
                  <a:pt x="9525" y="0"/>
                </a:moveTo>
                <a:lnTo>
                  <a:pt x="1882777" y="0"/>
                </a:lnTo>
                <a:lnTo>
                  <a:pt x="1882777" y="2192337"/>
                </a:lnTo>
                <a:lnTo>
                  <a:pt x="9525" y="2192337"/>
                </a:lnTo>
                <a:close/>
              </a:path>
            </a:pathLst>
          </a:custGeom>
          <a:noFill/>
          <a:ln w="6350" cap="flat">
            <a:solidFill>
              <a:schemeClr val="tx1">
                <a:alpha val="48000"/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Title 1">
            <a:extLst>
              <a:ext uri="{E795D820-4B37-4665-8BCA-B81D88B32F1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BED4D9-B65C-4714-A7F1-115CC431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0C3544AD-4337-499B-A93E-31FA4DE32E2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32462B-9333-4A44-842D-DEF457687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5027" y="1474787"/>
            <a:ext cx="1723499" cy="2074863"/>
          </a:xfr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2">
            <a:extLst>
              <a:ext uri="{0DE2FAA1-0B62-4EC5-B35A-AD24BA6001D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6127CAE-8107-4380-A5A0-0E8D86AD2C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62000" y="3810000"/>
            <a:ext cx="1847850" cy="523875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marL="0" lvl="0" indent="0" algn="ctr">
              <a:lnSpc>
                <a:spcPct val="100000"/>
              </a:lnSpc>
              <a:buFont typeface="Arial"/>
              <a:buNone/>
              <a:def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lvl="1">
              <a:lnSpc>
                <a:spcPct val="129999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lvl="4">
              <a:lnSpc>
                <a:spcPts val="1200"/>
              </a:lnSpc>
              <a:buFont typeface="Arial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>
            <a:extLst>
              <a:ext uri="{4C01419C-E6AC-4B6C-8C3F-46720CBBAF9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E8F08DE-7E04-4CC0-9A24-C01DCB338161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2835275" y="1474787"/>
            <a:ext cx="3459670" cy="2074863"/>
          </a:xfr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2">
            <a:extLst>
              <a:ext uri="{B1798E29-D6DD-43AA-A07C-AAF6DC3E7EF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8F55BB-C4BD-4416-9AC0-715F0933673A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777561" y="3810000"/>
            <a:ext cx="3577708" cy="523875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marL="0" lvl="0" indent="0" algn="ctr">
              <a:lnSpc>
                <a:spcPct val="100000"/>
              </a:lnSpc>
              <a:buFont typeface="Arial"/>
              <a:buNone/>
              <a:def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lvl="1">
              <a:lnSpc>
                <a:spcPct val="129999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lvl="4">
              <a:lnSpc>
                <a:spcPts val="1200"/>
              </a:lnSpc>
              <a:buFont typeface="Arial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2">
            <a:extLst>
              <a:ext uri="{EA296DFE-7DA8-4A95-ABA8-58C724E3040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437724-DA29-49D3-AE98-7CD64DB46379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6581774" y="1474787"/>
            <a:ext cx="1724025" cy="2074863"/>
          </a:xfr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2">
            <a:extLst>
              <a:ext uri="{03EEB87D-F2C5-4E10-8CD4-B5363E166E4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333198D-922A-4790-82FE-47D4FDC939E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6496050" y="3810000"/>
            <a:ext cx="1882775" cy="523875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marL="0" lvl="0" indent="0" algn="ctr">
              <a:lnSpc>
                <a:spcPct val="100000"/>
              </a:lnSpc>
              <a:buFont typeface="Arial"/>
              <a:buNone/>
              <a:def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lvl="1">
              <a:lnSpc>
                <a:spcPct val="129999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lvl="4">
              <a:lnSpc>
                <a:spcPts val="1200"/>
              </a:lnSpc>
              <a:buFont typeface="Arial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4">
            <a:extLst>
              <a:ext uri="{B4A891DA-0683-4C3A-A99F-067F3FE0B43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A59646E-55D3-433E-A23E-21D79928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r>
              <a:rPr lang="en-US" dirty="0"/>
              <a:t>&lt;#&gt;</a:t>
            </a:r>
          </a:p>
        </p:txBody>
      </p:sp>
      <p:sp>
        <p:nvSpPr>
          <p:cNvPr id="13" name="Footer Placeholder 3">
            <a:extLst>
              <a:ext uri="{D81B39B3-39EA-49B7-B620-2B2B774516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5FFDC5-90C2-47C8-AAA4-DD82AA438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/>
              <a:t>Footer</a:t>
            </a:r>
          </a:p>
        </p:txBody>
      </p:sp>
      <p:sp>
        <p:nvSpPr>
          <p:cNvPr id="14" name="Date Placeholder 1">
            <a:extLst>
              <a:ext uri="{D8B0047C-AC72-42A7-85BE-B0437B00136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AB0D69D-7AA4-4AF5-A367-40A752FC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n-US" dirty="0"/>
              <a:t>Date</a:t>
            </a:r>
          </a:p>
        </p:txBody>
      </p:sp>
    </p:spTree>
    <p:custDataLst>
      <p:tags r:id="rId1"/>
    </p:custDataLst>
    <p:extLst>
      <p:ext uri="{7E92716F-C717-48F8-B176-6612F36EE5F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21490884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A2307CA-8D9D-4948-89F1-AF7838128F0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B9C30E-9AA4-4261-B94F-0A50B72F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DBE847C6-7974-4CB6-B26E-92737A776E6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FB44A7-35C2-4797-B532-1CEB880A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04800" y="1733550"/>
            <a:ext cx="2095500" cy="2190750"/>
          </a:xfr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>
            <a:extLst>
              <a:ext uri="{EA570A19-1A04-4BA7-81D6-FB3776011B3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9AFEC7-A0E8-4559-B842-5D1F862699F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2470150" y="1733550"/>
            <a:ext cx="2095500" cy="2190750"/>
          </a:xfr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>
            <a:extLst>
              <a:ext uri="{0EE5A435-A81E-43F2-BBA2-66D6E77099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032BC22-DF9F-4003-B912-D8AD89DB79C8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635500" y="1733550"/>
            <a:ext cx="2095500" cy="2190750"/>
          </a:xfr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2">
            <a:extLst>
              <a:ext uri="{4D30D64A-CF99-4CFD-B957-A7C6B8AF58A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B8AEB34-496B-4187-8470-82FA48C897EC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800850" y="1733550"/>
            <a:ext cx="2095500" cy="2190750"/>
          </a:xfr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4">
            <a:extLst>
              <a:ext uri="{E77644B2-CCFA-45A6-B2D2-46FB657A87E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3900A61-7B3F-4E1C-A080-7797528F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r>
              <a:rPr lang="en-US" dirty="0"/>
              <a:t>&lt;#&gt;</a:t>
            </a:r>
          </a:p>
        </p:txBody>
      </p:sp>
      <p:sp>
        <p:nvSpPr>
          <p:cNvPr id="8" name="Footer Placeholder 3">
            <a:extLst>
              <a:ext uri="{0DECC436-5B53-4075-90F6-6010F937B6E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EC96382-D8E8-4D09-A712-87357841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/>
              <a:t>Footer</a:t>
            </a:r>
          </a:p>
        </p:txBody>
      </p:sp>
      <p:sp>
        <p:nvSpPr>
          <p:cNvPr id="9" name="Date Placeholder 1">
            <a:extLst>
              <a:ext uri="{05A489A6-349E-4F52-BB85-2E947DE488B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2F484E6-BCC3-4D7C-9F52-5A07BDFE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n-US" dirty="0"/>
              <a:t>Date</a:t>
            </a:r>
          </a:p>
        </p:txBody>
      </p:sp>
    </p:spTree>
    <p:custDataLst>
      <p:tags r:id="rId1"/>
    </p:custDataLst>
    <p:extLst>
      <p:ext uri="{1AFAA776-4A44-41F8-8AC3-E4B2BBB7338D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2149088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1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458524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759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7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0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60182"/>
      </p:ext>
    </p:extLst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r>
              <a:rPr lang="en-US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3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58" r:id="rId17"/>
    <p:sldLayoutId id="2147483659" r:id="rId18"/>
  </p:sldLayoutIdLst>
  <p:hf sldNum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819150"/>
            <a:ext cx="5825202" cy="1234727"/>
          </a:xfrm>
        </p:spPr>
        <p:txBody>
          <a:bodyPr/>
          <a:lstStyle/>
          <a:p>
            <a:r>
              <a:rPr lang="en-IN" sz="3600" b="1" i="1" dirty="0" smtClean="0">
                <a:solidFill>
                  <a:schemeClr val="tx1"/>
                </a:solidFill>
                <a:latin typeface="Sitka Display" panose="02000505000000020004" pitchFamily="2" charset="0"/>
              </a:rPr>
              <a:t>Cause Of Death</a:t>
            </a:r>
            <a:endParaRPr lang="en-IN" sz="3600" b="1" i="1" dirty="0">
              <a:solidFill>
                <a:schemeClr val="tx1"/>
              </a:solidFill>
              <a:latin typeface="Sitka Display" panose="0200050500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78287"/>
            <a:ext cx="5825202" cy="822674"/>
          </a:xfrm>
        </p:spPr>
        <p:txBody>
          <a:bodyPr>
            <a:normAutofit/>
          </a:bodyPr>
          <a:lstStyle/>
          <a:p>
            <a:pPr algn="l"/>
            <a:r>
              <a:rPr lang="en-IN" sz="1800" dirty="0">
                <a:solidFill>
                  <a:schemeClr val="tx1"/>
                </a:solidFill>
                <a:latin typeface="Gill Sans MT" panose="020B0502020104020203" pitchFamily="34" charset="0"/>
              </a:rPr>
              <a:t>                              INTERNSHIP BATCH -33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2408694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</a:rPr>
              <a:t>we can observe 3037 unique values in the 'Alzheimer s Disease and Other Dementias' column 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320715.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observations are taking place in zero in the column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7150"/>
            <a:ext cx="493077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1817 unique values in the Parkinson's Disease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76990.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observations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5311775" cy="308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343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2147 unique values in the Nutritional Deficiencies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268223.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"/>
            <a:ext cx="5349875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7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1723 unique values in the Malaria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280604.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54102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20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1875 unique values in the Drowning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153773.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20000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5900"/>
            <a:ext cx="5989637" cy="304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51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2142 unique values in the Interpersonal Violence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69640.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5750"/>
            <a:ext cx="5257800" cy="30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1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1818 unique values in the Maternal Disorders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107929.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8151"/>
            <a:ext cx="53879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84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2412 unique values in the HIV/AIDS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305491.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50000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874"/>
            <a:ext cx="5349875" cy="293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77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876 unique values in the 'Drug Use Disorders'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65717.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1950"/>
            <a:ext cx="5959475" cy="262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30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2843 unique values in the 'Tuberculosis'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657515.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5654675" cy="280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1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31CA0FD9-5658-486E-AED7-3A0F5508440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B83B9C6-C37E-4CF3-AB2E-FEF5FD96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z="2800" b="1" dirty="0">
                <a:latin typeface="Times New Roman" panose="02020603050405020304" pitchFamily="18" charset="0"/>
              </a:rPr>
              <a:t>EDA Steps</a:t>
            </a:r>
          </a:p>
        </p:txBody>
      </p:sp>
      <p:sp>
        <p:nvSpPr>
          <p:cNvPr id="3" name="Content Placeholder 2">
            <a:extLst>
              <a:ext uri="{699245F5-F974-4368-87B3-E52481B716B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7B6C6D-427F-42A0-A1E9-ABEB32E49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rtlCol="0">
            <a:noAutofit/>
          </a:bodyPr>
          <a:lstStyle/>
          <a:p>
            <a:pPr marL="0" indent="0">
              <a:buNone/>
            </a:pPr>
            <a:r>
              <a:rPr lang="en-US" sz="1400" b="0" dirty="0">
                <a:latin typeface="Times New Roman" panose="02020603050405020304" pitchFamily="18" charset="0"/>
              </a:rPr>
              <a:t>1.Checking the missing values</a:t>
            </a:r>
          </a:p>
          <a:p>
            <a:pPr marL="0" indent="0">
              <a:buNone/>
            </a:pPr>
            <a:r>
              <a:rPr lang="en-US" sz="1400" b="0" dirty="0">
                <a:latin typeface="Times New Roman" panose="02020603050405020304" pitchFamily="18" charset="0"/>
              </a:rPr>
              <a:t>2.Checking for numerical columns</a:t>
            </a:r>
          </a:p>
          <a:p>
            <a:pPr marL="0" indent="0">
              <a:buNone/>
            </a:pPr>
            <a:r>
              <a:rPr lang="en-US" sz="1400" b="0" dirty="0">
                <a:latin typeface="Times New Roman" panose="02020603050405020304" pitchFamily="18" charset="0"/>
              </a:rPr>
              <a:t>3.Checking for the distribution of numerical variables</a:t>
            </a:r>
          </a:p>
          <a:p>
            <a:pPr marL="0" indent="0">
              <a:buNone/>
            </a:pPr>
            <a:r>
              <a:rPr lang="en-US" sz="1400" b="0" dirty="0">
                <a:latin typeface="Times New Roman" panose="02020603050405020304" pitchFamily="18" charset="0"/>
              </a:rPr>
              <a:t>4.Checking for Categorical variables</a:t>
            </a:r>
          </a:p>
          <a:p>
            <a:pPr marL="0" indent="0">
              <a:buNone/>
            </a:pPr>
            <a:r>
              <a:rPr lang="en-US" sz="1400" b="0" dirty="0">
                <a:latin typeface="Times New Roman" panose="02020603050405020304" pitchFamily="18" charset="0"/>
              </a:rPr>
              <a:t>5.Types of categorical variables</a:t>
            </a:r>
          </a:p>
          <a:p>
            <a:pPr marL="0" indent="0">
              <a:buNone/>
            </a:pPr>
            <a:r>
              <a:rPr lang="en-US" sz="1400" b="0" dirty="0" smtClean="0">
                <a:latin typeface="Times New Roman" panose="02020603050405020304" pitchFamily="18" charset="0"/>
              </a:rPr>
              <a:t>6.Visualization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</a:rPr>
              <a:t>7.Checking </a:t>
            </a:r>
            <a:r>
              <a:rPr lang="en-US" sz="1400" dirty="0" err="1" smtClean="0">
                <a:latin typeface="Times New Roman" panose="02020603050405020304" pitchFamily="18" charset="0"/>
              </a:rPr>
              <a:t>Skewness</a:t>
            </a:r>
            <a:endParaRPr lang="en-US" sz="1400" b="0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</a:rPr>
              <a:t>8.Outliers detection</a:t>
            </a:r>
            <a:endParaRPr lang="en-US" sz="1400" b="0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</a:rPr>
              <a:t>9.correlation </a:t>
            </a:r>
            <a:r>
              <a:rPr lang="en-US" sz="1400" dirty="0">
                <a:latin typeface="Times New Roman" panose="02020603050405020304" pitchFamily="18" charset="0"/>
              </a:rPr>
              <a:t>on columns in the dataset</a:t>
            </a:r>
          </a:p>
          <a:p>
            <a:pPr marL="0" indent="0">
              <a:buNone/>
            </a:pPr>
            <a:endParaRPr lang="en-US" sz="1400" b="0" dirty="0">
              <a:latin typeface="Times New Roman" panose="02020603050405020304" pitchFamily="18" charset="0"/>
            </a:endParaRPr>
          </a:p>
        </p:txBody>
      </p:sp>
    </p:spTree>
    <p:extLst>
      <p:ext uri="{F7BE50DF-D6BE-4634-9AA8-26AE096A42A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21490884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5225 unique values in the 'Cardiovascular Diseases'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4584273.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1e6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9550"/>
            <a:ext cx="5951537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491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4106 unique values in the 'Lower Respiratory Infections'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690913.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3350"/>
            <a:ext cx="5578475" cy="326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43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1817 unique values in the Parkinson's Disease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76990.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observations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5311775" cy="308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43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3553 unique values in the 'Neonatal Disorders'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852761.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20000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3350"/>
            <a:ext cx="5905500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7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1287 unique values in the 'Alcohol Use Disorders'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55200.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9550"/>
            <a:ext cx="5913437" cy="309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2758 unique values in the 'Self-harm'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220357.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9550"/>
            <a:ext cx="5578475" cy="289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478 unique values in the 'Exposure to Forces of Nature'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222641.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9550"/>
            <a:ext cx="5662613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2874 unique values in the 'Diarrheal Diseases'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1119477.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0.2 unit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6745"/>
            <a:ext cx="5540375" cy="241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714 unique values in the 'Environmental Heat and Cold Exposure'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29048.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4350"/>
            <a:ext cx="57531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4814 unique values in the 'Neoplasms'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2716551.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0.5 unit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1950"/>
            <a:ext cx="5540375" cy="300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167DFB9C-1097-4F5C-B81A-8D2D0B0F18B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E065501-55B9-4618-8770-2661F460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</a:rPr>
              <a:t>1.Checking the missing value</a:t>
            </a:r>
          </a:p>
        </p:txBody>
      </p:sp>
      <p:sp>
        <p:nvSpPr>
          <p:cNvPr id="3" name="Content Placeholder 2">
            <a:extLst>
              <a:ext uri="{42DBAEFF-241F-4248-B22A-9EBCFDF514A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F42A3C1-E6E1-4904-A572-48F7FAF78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Missing value can be checked by the following python code</a:t>
            </a:r>
          </a:p>
          <a:p>
            <a:r>
              <a:rPr lang="en-US" sz="1400" dirty="0" err="1">
                <a:latin typeface="Times New Roman" panose="02020603050405020304" pitchFamily="18" charset="0"/>
              </a:rPr>
              <a:t>missing_value</a:t>
            </a:r>
            <a:r>
              <a:rPr lang="en-US" sz="1400" dirty="0">
                <a:latin typeface="Times New Roman" panose="02020603050405020304" pitchFamily="18" charset="0"/>
              </a:rPr>
              <a:t>=[feature for feature</a:t>
            </a:r>
            <a:br>
              <a:rPr lang="en-US" sz="1400" dirty="0">
                <a:latin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</a:rPr>
              <a:t>in </a:t>
            </a:r>
            <a:r>
              <a:rPr lang="en-US" sz="1400" dirty="0" err="1">
                <a:latin typeface="Times New Roman" panose="02020603050405020304" pitchFamily="18" charset="0"/>
              </a:rPr>
              <a:t>df.columns</a:t>
            </a:r>
            <a:r>
              <a:rPr lang="en-US" sz="1400" dirty="0">
                <a:latin typeface="Times New Roman" panose="02020603050405020304" pitchFamily="18" charset="0"/>
              </a:rPr>
              <a:t> if </a:t>
            </a:r>
            <a:r>
              <a:rPr lang="en-US" sz="1400" dirty="0" err="1">
                <a:latin typeface="Times New Roman" panose="02020603050405020304" pitchFamily="18" charset="0"/>
              </a:rPr>
              <a:t>df</a:t>
            </a:r>
            <a:r>
              <a:rPr lang="en-US" sz="1400" dirty="0">
                <a:latin typeface="Times New Roman" panose="02020603050405020304" pitchFamily="18" charset="0"/>
              </a:rPr>
              <a:t>[feature].</a:t>
            </a:r>
            <a:r>
              <a:rPr lang="en-US" sz="1400" dirty="0" err="1">
                <a:latin typeface="Times New Roman" panose="02020603050405020304" pitchFamily="18" charset="0"/>
              </a:rPr>
              <a:t>isnull</a:t>
            </a:r>
            <a:r>
              <a:rPr lang="en-US" sz="1400" dirty="0">
                <a:latin typeface="Times New Roman" panose="02020603050405020304" pitchFamily="18" charset="0"/>
              </a:rPr>
              <a:t>().sum()&gt;1]</a:t>
            </a:r>
          </a:p>
          <a:p>
            <a:r>
              <a:rPr lang="en-US" sz="1400" dirty="0" err="1">
                <a:latin typeface="Times New Roman" panose="02020603050405020304" pitchFamily="18" charset="0"/>
              </a:rPr>
              <a:t>missing_value</a:t>
            </a:r>
            <a:endParaRPr lang="en-US" sz="1400" dirty="0">
              <a:latin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</a:rPr>
              <a:t>Observation:-</a:t>
            </a:r>
            <a:br>
              <a:rPr lang="en-US" sz="1400" dirty="0">
                <a:latin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</a:rPr>
              <a:t>There are no missing values present in the dataset</a:t>
            </a:r>
          </a:p>
        </p:txBody>
      </p:sp>
    </p:spTree>
    <p:extLst>
      <p:ext uri="{D7DE0008-39A1-4A77-A89A-41D35B0F2963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2149088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918 unique values in the 'Conflict and Terrorism'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503532.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5763"/>
            <a:ext cx="6721475" cy="264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3366 unique values in the Diabetes Mellitus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273089.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4350"/>
            <a:ext cx="5997575" cy="265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3246 unique values in the 'Chronic Kidney Disease'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222922.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" y="474386"/>
            <a:ext cx="6615113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274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1087 unique values in the 'Poisonings'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30883.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1348"/>
            <a:ext cx="57150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2091 unique values in the 'Protein-Energy Malnutrition'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202241.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25000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361950"/>
            <a:ext cx="6149975" cy="260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004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3393 unique values in the 'Road Injuries'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329237.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8228"/>
            <a:ext cx="5799137" cy="288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321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3393 unique values in the 'Chronic Respiratory Diseases'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1366039.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0.2 units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90550"/>
            <a:ext cx="5997575" cy="252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321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3443 unique values in the 'Cirrhosis and Other Chronic Liver Diseases'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270037.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0550"/>
            <a:ext cx="5997575" cy="255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321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4023 unique values in the 'Digestive Diseases'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464914.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1950"/>
            <a:ext cx="57531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321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1406 unique values in the 'Fire, Heat, and Hot Substances'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25876.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5000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1950"/>
            <a:ext cx="5722937" cy="270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32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4B2106CB-1E21-480C-A226-EEAD4888811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C0DA02C-979D-4A6E-AF6A-F1A2E1E5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76" y="425243"/>
            <a:ext cx="7962824" cy="857250"/>
          </a:xfrm>
        </p:spPr>
        <p:txBody>
          <a:bodyPr rtlCol="0"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/>
            </a:r>
            <a:br>
              <a:rPr lang="en-US" sz="2800" b="1" dirty="0">
                <a:latin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</a:rPr>
              <a:t>      2.  Checking the numerical columns</a:t>
            </a:r>
          </a:p>
        </p:txBody>
      </p:sp>
      <p:sp>
        <p:nvSpPr>
          <p:cNvPr id="3" name="Content Placeholder 2">
            <a:extLst>
              <a:ext uri="{E48EFC79-F9E4-4F9C-B9C9-0610A940E71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02D44A1-827A-43E3-81A9-4D4EEFB97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Numerical values can be checked using the following python code</a:t>
            </a:r>
          </a:p>
          <a:p>
            <a:pPr marL="0" indent="0">
              <a:buNone/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numerical_feature=[feature for feature in df.columns if df[feature].dtypes!="O"]</a:t>
            </a:r>
          </a:p>
          <a:p>
            <a:pPr marL="0" indent="0">
              <a:buNone/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df[numerical_feature]</a:t>
            </a:r>
          </a:p>
          <a:p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Observation:-There are 1 numerical values present in the dataset</a:t>
            </a:r>
          </a:p>
        </p:txBody>
      </p:sp>
    </p:spTree>
    <p:extLst>
      <p:ext uri="{C51F8BE6-E7AE-43CA-9DAC-20B4DA502498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2149088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08694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</a:endParaRPr>
          </a:p>
          <a:p>
            <a:endParaRPr lang="en-IN" sz="1200" dirty="0" smtClean="0">
              <a:latin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</a:rPr>
              <a:t>observation:</a:t>
            </a: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 we can observe 1059 unique values in the 'Acute Hepatitis' column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the min value in this column is zero and the max value in the column is 64305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and we can observe </a:t>
            </a:r>
            <a:r>
              <a:rPr lang="en-US" sz="1200" dirty="0" err="1">
                <a:latin typeface="Times New Roman" panose="02020603050405020304" pitchFamily="18" charset="0"/>
              </a:rPr>
              <a:t>maxumum</a:t>
            </a:r>
            <a:r>
              <a:rPr lang="en-US" sz="1200" dirty="0">
                <a:latin typeface="Times New Roman" panose="02020603050405020304" pitchFamily="18" charset="0"/>
              </a:rPr>
              <a:t> death observed are taking place in zero in the column.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we can observe max count observations in the dataset are below 10000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8" y="438150"/>
            <a:ext cx="58832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321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5750"/>
            <a:ext cx="5219700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473942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Pair plot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819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742950"/>
            <a:ext cx="3124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707381"/>
            <a:ext cx="3360738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28950"/>
            <a:ext cx="3890169" cy="19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569" y="2952750"/>
            <a:ext cx="304403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2095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Skewness</a:t>
            </a:r>
            <a:r>
              <a:rPr lang="en-IN" dirty="0" smtClean="0"/>
              <a:t> check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287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00350"/>
            <a:ext cx="3525126" cy="191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8592"/>
            <a:ext cx="3505576" cy="2065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11" y="648592"/>
            <a:ext cx="2819400" cy="1963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6" y="2722490"/>
            <a:ext cx="3275691" cy="2195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0632" y="209550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Skewness</a:t>
            </a:r>
            <a:r>
              <a:rPr lang="en-IN" dirty="0"/>
              <a:t> check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0797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3338"/>
            <a:ext cx="3489225" cy="1866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77" y="433338"/>
            <a:ext cx="3120752" cy="19381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59582"/>
            <a:ext cx="3033122" cy="2004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10" y="2782629"/>
            <a:ext cx="3139791" cy="18899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4600" y="64006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Skewness</a:t>
            </a:r>
            <a:r>
              <a:rPr lang="en-IN" dirty="0"/>
              <a:t> check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7387"/>
            <a:ext cx="3010227" cy="1982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79249"/>
            <a:ext cx="2895600" cy="18185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43" y="2571750"/>
            <a:ext cx="2743200" cy="2118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71750"/>
            <a:ext cx="2971800" cy="21490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90800" y="130026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Skewness</a:t>
            </a:r>
            <a:r>
              <a:rPr lang="en-IN" dirty="0"/>
              <a:t> check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8708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66149"/>
            <a:ext cx="2554479" cy="1982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42950"/>
            <a:ext cx="31242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2" y="2724150"/>
            <a:ext cx="2438400" cy="2110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99399"/>
            <a:ext cx="2819400" cy="203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64936" y="133350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Skewness</a:t>
            </a:r>
            <a:r>
              <a:rPr lang="en-IN" dirty="0"/>
              <a:t> check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2961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"/>
            <a:ext cx="2878242" cy="167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097973"/>
            <a:ext cx="2971801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7" y="2952750"/>
            <a:ext cx="2744893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2952750"/>
            <a:ext cx="2971800" cy="15358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62200" y="361950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Skewness</a:t>
            </a:r>
            <a:r>
              <a:rPr lang="en-IN" dirty="0"/>
              <a:t> check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6893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742950"/>
            <a:ext cx="2743201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71550"/>
            <a:ext cx="2819400" cy="1676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28950"/>
            <a:ext cx="2895600" cy="1604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962991"/>
            <a:ext cx="2667000" cy="1736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19400" y="362800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Skewness</a:t>
            </a:r>
            <a:r>
              <a:rPr lang="en-IN" dirty="0"/>
              <a:t> check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33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1" y="951768"/>
            <a:ext cx="2819400" cy="158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04143"/>
            <a:ext cx="2720682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42" y="2876550"/>
            <a:ext cx="2652117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30324"/>
            <a:ext cx="2605188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361950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Skewness</a:t>
            </a:r>
            <a:r>
              <a:rPr lang="en-IN" dirty="0"/>
              <a:t> check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413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A09BFFA7-A675-43AE-AC3B-3775A632624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D86B37-C4AB-4B80-89F3-D73F9703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z="2800" b="1" dirty="0">
                <a:latin typeface="Times New Roman" panose="02020603050405020304" pitchFamily="18" charset="0"/>
              </a:rPr>
              <a:t>3.Checking the categorical variable</a:t>
            </a:r>
          </a:p>
        </p:txBody>
      </p:sp>
      <p:sp>
        <p:nvSpPr>
          <p:cNvPr id="3" name="Content Placeholder 2">
            <a:extLst>
              <a:ext uri="{F7A1385E-BAAA-4E1B-8B62-D267BED61DE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32A80C-3A78-48F3-BA8A-C5AD4BEC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Categorical variable can be checked using the following python code</a:t>
            </a:r>
          </a:p>
          <a:p>
            <a:pPr marL="0" indent="0">
              <a:buNone/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discrete_feature=[feature for feature in df.columns if feature not in numerical_feature]</a:t>
            </a:r>
          </a:p>
          <a:p>
            <a:pPr marL="0" indent="0">
              <a:buNone/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df[discrete_feature]</a:t>
            </a:r>
          </a:p>
          <a:p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Observation:-</a:t>
            </a:r>
            <a:r>
              <a:rPr lang="en-US" sz="1400" b="0" dirty="0">
                <a:latin typeface="Times New Roman" panose="02020603050405020304" pitchFamily="18" charset="0"/>
              </a:rPr>
              <a:t/>
            </a:r>
            <a:br>
              <a:rPr lang="en-US" sz="1400" b="0" dirty="0">
                <a:latin typeface="Times New Roman" panose="02020603050405020304" pitchFamily="18" charset="0"/>
              </a:rPr>
            </a:b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There are </a:t>
            </a:r>
            <a:r>
              <a:rPr lang="en-US" sz="1400" b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2 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categorical values present in </a:t>
            </a:r>
            <a:r>
              <a:rPr lang="en-US" sz="1400" b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dataset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Rest of the columns are </a:t>
            </a: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Continous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variables</a:t>
            </a:r>
            <a:endParaRPr lang="en-US" sz="1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8972D5CE-DB20-4FD4-BCA3-C4F06BD3A7B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21490884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20955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Outliers </a:t>
            </a:r>
            <a:r>
              <a:rPr lang="en-IN" dirty="0" err="1" smtClean="0"/>
              <a:t>visulaization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42950"/>
            <a:ext cx="6477561" cy="15356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47950"/>
            <a:ext cx="7391400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21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6705600" cy="19702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52750"/>
            <a:ext cx="7391400" cy="1828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83485" y="28575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Outliers </a:t>
            </a:r>
            <a:r>
              <a:rPr lang="en-IN" dirty="0" err="1"/>
              <a:t>visulaization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855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45" y="2876550"/>
            <a:ext cx="5423255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5" y="1047750"/>
            <a:ext cx="6904360" cy="190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43815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Outliers </a:t>
            </a:r>
            <a:r>
              <a:rPr lang="en-IN" dirty="0" err="1"/>
              <a:t>visulaization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5270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95350"/>
            <a:ext cx="62484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2857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Heatmap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0107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ADBBE9-7E5F-4E6E-A9E4-7FC8418F8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81150"/>
            <a:ext cx="6447501" cy="1828800"/>
          </a:xfrm>
        </p:spPr>
        <p:txBody>
          <a:bodyPr>
            <a:normAutofit/>
          </a:bodyPr>
          <a:lstStyle/>
          <a:p>
            <a:r>
              <a:rPr lang="en-US" sz="2900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Done With EDA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368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8F6BA425-B0B2-4F33-8B22-FB99E70166B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B38E4EA-C0D1-435C-A366-5261D743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2345"/>
            <a:ext cx="7620000" cy="857250"/>
          </a:xfrm>
        </p:spPr>
        <p:txBody>
          <a:bodyPr rtlCol="0"/>
          <a:lstStyle/>
          <a:p>
            <a:pPr algn="ctr"/>
            <a:r>
              <a:rPr lang="en-US" b="1" dirty="0">
                <a:latin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5" name="TextBox 4">
            <a:extLst>
              <a:ext uri="{5DE961DA-2A2D-4B68-A162-F2D72CF276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3B8A57F-0908-4FAE-8D8F-CD512D07558D}"/>
              </a:ext>
            </a:extLst>
          </p:cNvPr>
          <p:cNvSpPr txBox="1"/>
          <p:nvPr/>
        </p:nvSpPr>
        <p:spPr>
          <a:xfrm>
            <a:off x="1110034" y="2857500"/>
            <a:ext cx="2304059" cy="280846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 algn="ctr">
              <a:defRPr lang="en-US" sz="1400" dirty="0"/>
            </a:pPr>
            <a:r>
              <a:rPr lang="en-US" sz="1200" dirty="0">
                <a:latin typeface="Times New Roman" panose="02020603050405020304" pitchFamily="18" charset="0"/>
              </a:rPr>
              <a:t>Country/Territory</a:t>
            </a:r>
            <a:endParaRPr lang="en-US" sz="1200" b="0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A8DEB670-B8EC-456E-A286-D80B08AFF7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F5AE456-0531-4A83-86C4-18AE5967F0B1}"/>
              </a:ext>
            </a:extLst>
          </p:cNvPr>
          <p:cNvSpPr txBox="1"/>
          <p:nvPr/>
        </p:nvSpPr>
        <p:spPr>
          <a:xfrm>
            <a:off x="5301037" y="2876550"/>
            <a:ext cx="1905000" cy="280846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 algn="ctr">
              <a:defRPr lang="en-US" sz="1400" dirty="0"/>
            </a:pPr>
            <a:r>
              <a:rPr lang="en-US" sz="1200" dirty="0">
                <a:latin typeface="Times New Roman" panose="02020603050405020304" pitchFamily="18" charset="0"/>
              </a:rPr>
              <a:t>Country/Territory</a:t>
            </a:r>
            <a:endParaRPr lang="en-US" sz="1200" b="0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0C16A2A0-FA7B-4243-86CF-534CB8BBB66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E1D9BEC-B306-4E04-8128-00C20F8E6DC5}"/>
              </a:ext>
            </a:extLst>
          </p:cNvPr>
          <p:cNvSpPr txBox="1"/>
          <p:nvPr/>
        </p:nvSpPr>
        <p:spPr>
          <a:xfrm>
            <a:off x="4313359" y="3353484"/>
            <a:ext cx="4648200" cy="1173398"/>
          </a:xfrm>
          <a:prstGeom prst="rect">
            <a:avLst/>
          </a:prstGeom>
        </p:spPr>
        <p:txBody>
          <a:bodyPr vert="horz" wrap="square"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sz="1400" b="0" dirty="0">
                <a:latin typeface="Times New Roman" panose="02020603050405020304" pitchFamily="18" charset="0"/>
              </a:rPr>
              <a:t>observation:- </a:t>
            </a:r>
          </a:p>
          <a:p>
            <a:pPr>
              <a:defRPr lang="en-US" sz="1400" dirty="0"/>
            </a:pPr>
            <a:r>
              <a:rPr lang="en-US" sz="1400" dirty="0">
                <a:latin typeface="Times New Roman" panose="02020603050405020304" pitchFamily="18" charset="0"/>
              </a:rPr>
              <a:t>we can observe 204 unique variables in the dataset and</a:t>
            </a:r>
          </a:p>
          <a:p>
            <a:pPr>
              <a:defRPr lang="en-US" sz="1400" dirty="0"/>
            </a:pPr>
            <a:r>
              <a:rPr lang="en-US" sz="1400" dirty="0">
                <a:latin typeface="Times New Roman" panose="02020603050405020304" pitchFamily="18" charset="0"/>
              </a:rPr>
              <a:t>all the variables are having uniformly distributed and </a:t>
            </a:r>
          </a:p>
          <a:p>
            <a:pPr>
              <a:defRPr lang="en-US" sz="1400" dirty="0"/>
            </a:pPr>
            <a:r>
              <a:rPr lang="en-US" sz="1400" dirty="0">
                <a:latin typeface="Times New Roman" panose="02020603050405020304" pitchFamily="18" charset="0"/>
              </a:rPr>
              <a:t>each variables in the column are having count of 30 .</a:t>
            </a:r>
          </a:p>
          <a:p>
            <a:pPr>
              <a:defRPr lang="en-US" sz="1400" dirty="0"/>
            </a:pPr>
            <a:r>
              <a:rPr lang="en-US" sz="1400" dirty="0">
                <a:latin typeface="Times New Roman" panose="02020603050405020304" pitchFamily="18" charset="0"/>
              </a:rPr>
              <a:t>each of the countries in the dataset is 0.49% of the dataset</a:t>
            </a:r>
            <a:endParaRPr lang="en-US" sz="1400" b="0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58" y="668361"/>
            <a:ext cx="3916241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90550"/>
            <a:ext cx="3203324" cy="2909887"/>
          </a:xfrm>
          <a:prstGeom prst="rect">
            <a:avLst/>
          </a:prstGeom>
        </p:spPr>
      </p:pic>
    </p:spTree>
    <p:extLst>
      <p:ext uri="{409425A2-E6B5-4468-AD63-55CB2D438C0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2149088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2810285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</a:rPr>
              <a:t>observation:-</a:t>
            </a:r>
          </a:p>
          <a:p>
            <a:r>
              <a:rPr lang="en-US" sz="1200" dirty="0" smtClean="0">
                <a:latin typeface="Times New Roman" panose="02020603050405020304" pitchFamily="18" charset="0"/>
              </a:rPr>
              <a:t>	we </a:t>
            </a:r>
            <a:r>
              <a:rPr lang="en-US" sz="1200" dirty="0">
                <a:latin typeface="Times New Roman" panose="02020603050405020304" pitchFamily="18" charset="0"/>
              </a:rPr>
              <a:t>can observe 204 unique variables in the dataset and</a:t>
            </a:r>
          </a:p>
          <a:p>
            <a:r>
              <a:rPr lang="en-US" sz="1200" dirty="0" smtClean="0">
                <a:latin typeface="Times New Roman" panose="02020603050405020304" pitchFamily="18" charset="0"/>
              </a:rPr>
              <a:t>	all </a:t>
            </a:r>
            <a:r>
              <a:rPr lang="en-US" sz="1200" dirty="0">
                <a:latin typeface="Times New Roman" panose="02020603050405020304" pitchFamily="18" charset="0"/>
              </a:rPr>
              <a:t>the variables are having uniformly distributed and </a:t>
            </a:r>
          </a:p>
          <a:p>
            <a:r>
              <a:rPr lang="en-US" sz="1200" dirty="0" smtClean="0">
                <a:latin typeface="Times New Roman" panose="02020603050405020304" pitchFamily="18" charset="0"/>
              </a:rPr>
              <a:t>	each </a:t>
            </a:r>
            <a:r>
              <a:rPr lang="en-US" sz="1200" dirty="0">
                <a:latin typeface="Times New Roman" panose="02020603050405020304" pitchFamily="18" charset="0"/>
              </a:rPr>
              <a:t>variables in the column are having count of 30 .</a:t>
            </a:r>
          </a:p>
          <a:p>
            <a:r>
              <a:rPr lang="en-US" sz="1200" dirty="0" smtClean="0">
                <a:latin typeface="Times New Roman" panose="02020603050405020304" pitchFamily="18" charset="0"/>
              </a:rPr>
              <a:t>	each </a:t>
            </a:r>
            <a:r>
              <a:rPr lang="en-US" sz="1200" dirty="0">
                <a:latin typeface="Times New Roman" panose="02020603050405020304" pitchFamily="18" charset="0"/>
              </a:rPr>
              <a:t>of the code corresponding to countries  in the dataset is 0.49% of the dataset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8926"/>
            <a:ext cx="3856038" cy="2240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4465"/>
            <a:ext cx="3962400" cy="23014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4108" y="2477929"/>
            <a:ext cx="1938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" dirty="0">
                <a:latin typeface="Times New Roman" panose="02020603050405020304" pitchFamily="18" charset="0"/>
              </a:rPr>
              <a:t>Visual appealing web-page layout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72415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</a:rPr>
              <a:t>observation:-</a:t>
            </a:r>
          </a:p>
          <a:p>
            <a:r>
              <a:rPr lang="en-US" sz="1200" dirty="0" smtClean="0">
                <a:latin typeface="Times New Roman" panose="02020603050405020304" pitchFamily="18" charset="0"/>
              </a:rPr>
              <a:t>	We </a:t>
            </a:r>
            <a:r>
              <a:rPr lang="en-US" sz="1200" dirty="0">
                <a:latin typeface="Times New Roman" panose="02020603050405020304" pitchFamily="18" charset="0"/>
              </a:rPr>
              <a:t>can see that there are 30 unique year in the dataset and 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</a:rPr>
              <a:t>	  </a:t>
            </a:r>
            <a:r>
              <a:rPr lang="en-US" sz="1200" dirty="0">
                <a:latin typeface="Times New Roman" panose="02020603050405020304" pitchFamily="18" charset="0"/>
              </a:rPr>
              <a:t>they re uniformly distributed in the data set and their distribution percentage is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</a:t>
            </a:r>
            <a:r>
              <a:rPr lang="en-US" sz="1200" dirty="0" smtClean="0">
                <a:latin typeface="Times New Roman" panose="02020603050405020304" pitchFamily="18" charset="0"/>
              </a:rPr>
              <a:t>	3.33</a:t>
            </a:r>
            <a:r>
              <a:rPr lang="en-US" sz="1200" dirty="0">
                <a:latin typeface="Times New Roman" panose="02020603050405020304" pitchFamily="18" charset="0"/>
              </a:rPr>
              <a:t>% in all the years through out the </a:t>
            </a:r>
            <a:r>
              <a:rPr lang="en-US" sz="1200" dirty="0" err="1">
                <a:latin typeface="Times New Roman" panose="02020603050405020304" pitchFamily="18" charset="0"/>
              </a:rPr>
              <a:t>datsaet</a:t>
            </a:r>
            <a:r>
              <a:rPr lang="en-US" sz="1200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</a:t>
            </a:r>
            <a:r>
              <a:rPr lang="en-US" sz="1200" dirty="0" smtClean="0">
                <a:latin typeface="Times New Roman" panose="02020603050405020304" pitchFamily="18" charset="0"/>
              </a:rPr>
              <a:t>	We </a:t>
            </a:r>
            <a:r>
              <a:rPr lang="en-US" sz="1200" dirty="0">
                <a:latin typeface="Times New Roman" panose="02020603050405020304" pitchFamily="18" charset="0"/>
              </a:rPr>
              <a:t>can observe 200 observations in each of the year in the </a:t>
            </a:r>
            <a:r>
              <a:rPr lang="en-US" sz="1200" dirty="0" err="1">
                <a:latin typeface="Times New Roman" panose="02020603050405020304" pitchFamily="18" charset="0"/>
              </a:rPr>
              <a:t>datset</a:t>
            </a:r>
            <a:r>
              <a:rPr lang="en-US" sz="1200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    </a:t>
            </a:r>
            <a:r>
              <a:rPr lang="en-US" sz="1200" dirty="0" smtClean="0">
                <a:latin typeface="Times New Roman" panose="02020603050405020304" pitchFamily="18" charset="0"/>
              </a:rPr>
              <a:t>	we </a:t>
            </a:r>
            <a:r>
              <a:rPr lang="en-US" sz="1200" dirty="0">
                <a:latin typeface="Times New Roman" panose="02020603050405020304" pitchFamily="18" charset="0"/>
              </a:rPr>
              <a:t>can see the data is from 1990 to 2019 in the dataset</a:t>
            </a:r>
            <a:endParaRPr lang="en-IN" sz="1200" dirty="0">
              <a:latin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1" y="289668"/>
            <a:ext cx="5575300" cy="244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9668"/>
            <a:ext cx="2971800" cy="294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2639618"/>
            <a:ext cx="62985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400" dirty="0" smtClean="0">
              <a:latin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</a:endParaRPr>
          </a:p>
          <a:p>
            <a:endParaRPr lang="en-IN" sz="1400" dirty="0" smtClean="0">
              <a:latin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</a:endParaRPr>
          </a:p>
          <a:p>
            <a:endParaRPr lang="en-IN" sz="1400" dirty="0" smtClean="0">
              <a:latin typeface="Times New Roman" panose="02020603050405020304" pitchFamily="18" charset="0"/>
            </a:endParaRPr>
          </a:p>
          <a:p>
            <a:r>
              <a:rPr lang="en-IN" sz="1400" dirty="0" smtClean="0">
                <a:latin typeface="Times New Roman" panose="02020603050405020304" pitchFamily="18" charset="0"/>
              </a:rPr>
              <a:t>observation:-</a:t>
            </a:r>
            <a:r>
              <a:rPr lang="en-US" sz="1400" dirty="0">
                <a:latin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</a:rPr>
              <a:t>we </a:t>
            </a:r>
            <a:r>
              <a:rPr lang="en-US" sz="1400" dirty="0">
                <a:latin typeface="Times New Roman" panose="02020603050405020304" pitchFamily="18" charset="0"/>
              </a:rPr>
              <a:t>can observe 2020 unique values in the Meningitis column and 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    the min value in this column is zero  and the max value in the column is 98358.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    and we can observe </a:t>
            </a:r>
            <a:r>
              <a:rPr lang="en-US" sz="1400" dirty="0" err="1">
                <a:latin typeface="Times New Roman" panose="02020603050405020304" pitchFamily="18" charset="0"/>
              </a:rPr>
              <a:t>maxumum</a:t>
            </a:r>
            <a:r>
              <a:rPr lang="en-US" sz="1400" dirty="0">
                <a:latin typeface="Times New Roman" panose="02020603050405020304" pitchFamily="18" charset="0"/>
              </a:rPr>
              <a:t> observations are taking place in zero in the column</a:t>
            </a:r>
            <a:endParaRPr lang="en-IN" sz="1400" dirty="0">
              <a:latin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69" y="209550"/>
            <a:ext cx="4122737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threePicAnd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fourPic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Whitepaper">
  <a:themeElements>
    <a:clrScheme name="Whitepaper">
      <a:dk1>
        <a:srgbClr val="000000"/>
      </a:dk1>
      <a:lt1>
        <a:srgbClr val="FFFFFF"/>
      </a:lt1>
      <a:dk2>
        <a:srgbClr val="171C23"/>
      </a:dk2>
      <a:lt2>
        <a:srgbClr val="F7FCFC"/>
      </a:lt2>
      <a:accent1>
        <a:srgbClr val="42C3C9"/>
      </a:accent1>
      <a:accent2>
        <a:srgbClr val="FFC94A"/>
      </a:accent2>
      <a:accent3>
        <a:srgbClr val="F2494B"/>
      </a:accent3>
      <a:accent4>
        <a:srgbClr val="FF7B43"/>
      </a:accent4>
      <a:accent5>
        <a:srgbClr val="775E9E"/>
      </a:accent5>
      <a:accent6>
        <a:srgbClr val="C1408A"/>
      </a:accent6>
      <a:hlink>
        <a:srgbClr val="2D83D8"/>
      </a:hlink>
      <a:folHlink>
        <a:srgbClr val="C1408A"/>
      </a:folHlink>
    </a:clrScheme>
    <a:fontScheme name="Whitepaper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White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>
          <a:noFill/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dpi="0" rotWithShape="1">
          <a:blip xmlns:r="http://schemas.openxmlformats.org/officeDocument/2006/relationships"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tx="0" ty="0" sx="100000" sy="100000" algn="tl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vert="horz" rtlCol="0" anchor="ctr"/>
      <a:lstStyle>
        <a:lvl1pPr lvl="0" algn="ctr"/>
      </a:lstStyle>
      <a:style>
        <a:lnRef idx="0">
          <a:scrgbClr r="0" g="0" b="0"/>
        </a:lnRef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w="19050" cap="flat">
          <a:solidFill>
            <a:schemeClr val="accent1">
              <a:lumMod val="75000"/>
            </a:schemeClr>
          </a:solidFill>
          <a:prstDash val="solid"/>
          <a:round/>
        </a:ln>
      </a:spPr>
      <a:bodyPr vert="horz" rtlCol="0" anchor="ctr"/>
      <a:lstStyle>
        <a:lvl1pPr lvl="0" algn="ctr"/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707</TotalTime>
  <Words>2233</Words>
  <Application>Microsoft Office PowerPoint</Application>
  <PresentationFormat>On-screen Show (16:9)</PresentationFormat>
  <Paragraphs>403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Sitka Display</vt:lpstr>
      <vt:lpstr>Open Sans</vt:lpstr>
      <vt:lpstr>Wingdings 3</vt:lpstr>
      <vt:lpstr>Gill Sans MT</vt:lpstr>
      <vt:lpstr>Times New Roman</vt:lpstr>
      <vt:lpstr>Facet</vt:lpstr>
      <vt:lpstr>Cause Of Death</vt:lpstr>
      <vt:lpstr>EDA Steps</vt:lpstr>
      <vt:lpstr>1.Checking the missing value</vt:lpstr>
      <vt:lpstr>       2.  Checking the numerical columns</vt:lpstr>
      <vt:lpstr>3.Checking the categorical variable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remoteapi</dc:creator>
  <cp:lastModifiedBy>Rahul M</cp:lastModifiedBy>
  <cp:revision>71</cp:revision>
  <dcterms:created xsi:type="dcterms:W3CDTF">2021-05-19T21:57:15Z</dcterms:created>
  <dcterms:modified xsi:type="dcterms:W3CDTF">2022-12-17T13:55:51Z</dcterms:modified>
</cp:coreProperties>
</file>